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  <p:sldMasterId id="2147483974" r:id="rId5"/>
  </p:sldMasterIdLst>
  <p:notesMasterIdLst>
    <p:notesMasterId r:id="rId14"/>
  </p:notesMasterIdLst>
  <p:handoutMasterIdLst>
    <p:handoutMasterId r:id="rId15"/>
  </p:handoutMasterIdLst>
  <p:sldIdLst>
    <p:sldId id="256" r:id="rId6"/>
    <p:sldId id="311" r:id="rId7"/>
    <p:sldId id="316" r:id="rId8"/>
    <p:sldId id="318" r:id="rId9"/>
    <p:sldId id="297" r:id="rId10"/>
    <p:sldId id="298" r:id="rId11"/>
    <p:sldId id="299" r:id="rId12"/>
    <p:sldId id="285" r:id="rId13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27">
          <p15:clr>
            <a:srgbClr val="A4A3A4"/>
          </p15:clr>
        </p15:guide>
        <p15:guide id="3" orient="horz" pos="983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2880">
          <p15:clr>
            <a:srgbClr val="A4A3A4"/>
          </p15:clr>
        </p15:guide>
        <p15:guide id="6" pos="562">
          <p15:clr>
            <a:srgbClr val="A4A3A4"/>
          </p15:clr>
        </p15:guide>
        <p15:guide id="7" pos="5103">
          <p15:clr>
            <a:srgbClr val="A4A3A4"/>
          </p15:clr>
        </p15:guide>
        <p15:guide id="8" pos="2562">
          <p15:clr>
            <a:srgbClr val="A4A3A4"/>
          </p15:clr>
        </p15:guide>
        <p15:guide id="9" pos="269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Coffey" initials="AC" lastIdx="4" clrIdx="0">
    <p:extLst>
      <p:ext uri="{19B8F6BF-5375-455C-9EA6-DF929625EA0E}">
        <p15:presenceInfo xmlns:p15="http://schemas.microsoft.com/office/powerpoint/2012/main" userId="Amanda Coff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AC"/>
    <a:srgbClr val="A65C45"/>
    <a:srgbClr val="CC7054"/>
    <a:srgbClr val="FFFFFF"/>
    <a:srgbClr val="D6A700"/>
    <a:srgbClr val="6DA463"/>
    <a:srgbClr val="958CB2"/>
    <a:srgbClr val="7FB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59"/>
    <p:restoredTop sz="73388" autoAdjust="0"/>
  </p:normalViewPr>
  <p:slideViewPr>
    <p:cSldViewPr showGuides="1">
      <p:cViewPr varScale="1">
        <p:scale>
          <a:sx n="63" d="100"/>
          <a:sy n="63" d="100"/>
        </p:scale>
        <p:origin x="1642" y="53"/>
      </p:cViewPr>
      <p:guideLst>
        <p:guide orient="horz" pos="2160"/>
        <p:guide orient="horz" pos="427"/>
        <p:guide orient="horz" pos="983"/>
        <p:guide orient="horz" pos="3838"/>
        <p:guide pos="2880"/>
        <p:guide pos="562"/>
        <p:guide pos="5103"/>
        <p:guide pos="2562"/>
        <p:guide pos="269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4T15:16:37.800" idx="1">
    <p:pos x="10" y="10"/>
    <p:text>Please can this slide be changed to include </p:text>
    <p:extLst>
      <p:ext uri="{C676402C-5697-4E1C-873F-D02D1690AC5C}">
        <p15:threadingInfo xmlns:p15="http://schemas.microsoft.com/office/powerpoint/2012/main" timeZoneBias="0"/>
      </p:ext>
    </p:extLst>
  </p:cm>
  <p:cm authorId="1" dt="2022-01-04T15:17:06.949" idx="2">
    <p:pos x="10" y="146"/>
    <p:text>Numbers of undergraduate studets</p:text>
    <p:extLst>
      <p:ext uri="{C676402C-5697-4E1C-873F-D02D1690AC5C}">
        <p15:threadingInfo xmlns:p15="http://schemas.microsoft.com/office/powerpoint/2012/main" timeZoneBias="0">
          <p15:parentCm authorId="1" idx="1"/>
        </p15:threadingInfo>
      </p:ext>
    </p:extLst>
  </p:cm>
  <p:cm authorId="1" dt="2022-01-04T15:17:19.875" idx="3">
    <p:pos x="10" y="282"/>
    <p:text>Numbers of PGT students</p:text>
    <p:extLst>
      <p:ext uri="{C676402C-5697-4E1C-873F-D02D1690AC5C}">
        <p15:threadingInfo xmlns:p15="http://schemas.microsoft.com/office/powerpoint/2012/main" timeZoneBias="0">
          <p15:parentCm authorId="1" idx="1"/>
        </p15:threadingInfo>
      </p:ext>
    </p:extLst>
  </p:cm>
  <p:cm authorId="1" dt="2022-01-04T15:17:50.100" idx="4">
    <p:pos x="10" y="418"/>
    <p:text>Numbers of apprenticeship students</p:text>
    <p:extLst>
      <p:ext uri="{C676402C-5697-4E1C-873F-D02D1690AC5C}">
        <p15:threadingInfo xmlns:p15="http://schemas.microsoft.com/office/powerpoint/2012/main" timeZoneBias="0">
          <p15:parentCm authorId="1" idx="1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890046" cy="497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973" y="5"/>
            <a:ext cx="2890045" cy="497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A237E-5198-4996-BE88-CBE9889334EF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91"/>
            <a:ext cx="2890046" cy="497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973" y="9428791"/>
            <a:ext cx="2890045" cy="497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CF8D1-5941-432D-ABD9-99FC5BED2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1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996" y="3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9"/>
            <a:ext cx="533527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013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996" y="9428013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360570-2B09-DB43-BBE0-DA076DA91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95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B2B3F-41C9-274F-AF33-976850B562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8B42-15AD-4473-8032-AC7579C0F7B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07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8B42-15AD-4473-8032-AC7579C0F7B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6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79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based on 18/19 Graduate Outcome survey – to pick and choose depending on relevance to audience (reflect on breadth of skills or focus on </a:t>
            </a:r>
            <a:r>
              <a:rPr lang="en-GB"/>
              <a:t>key subjects/STEM)</a:t>
            </a:r>
          </a:p>
          <a:p>
            <a:endParaRPr lang="en-GB" dirty="0"/>
          </a:p>
          <a:p>
            <a:r>
              <a:rPr lang="en-GB" dirty="0"/>
              <a:t>Consistently high in the employability of our graduates – continue to rise.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0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1A9D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-1588"/>
            <a:ext cx="2166937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919288" y="1989138"/>
            <a:ext cx="0" cy="3657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325600" y="1886400"/>
            <a:ext cx="6062750" cy="3774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40800" y="1972800"/>
            <a:ext cx="1219139" cy="35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40800" y="2332800"/>
            <a:ext cx="1219139" cy="53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40800" y="2876400"/>
            <a:ext cx="1219139" cy="69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40800" y="5517232"/>
            <a:ext cx="1219139" cy="4320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2268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1560" y="981075"/>
            <a:ext cx="7884740" cy="5112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2400" b="0" i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68060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B1D4-9541-3841-8982-0AA1ACF02398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A840-38C4-FA44-BAA0-46DD0F864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6696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958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-1588"/>
            <a:ext cx="2166937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919288" y="1989138"/>
            <a:ext cx="0" cy="3657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325600" y="1886400"/>
            <a:ext cx="6062750" cy="3774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40800" y="1972800"/>
            <a:ext cx="1219139" cy="35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40800" y="2332800"/>
            <a:ext cx="1219139" cy="53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40800" y="2876400"/>
            <a:ext cx="1219139" cy="69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41268" y="5503482"/>
            <a:ext cx="1219139" cy="22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88042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1890713"/>
            <a:ext cx="6515621" cy="13661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4221163"/>
            <a:ext cx="6515620" cy="603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71222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515621" cy="651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00113" y="1773238"/>
            <a:ext cx="6551612" cy="460851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7A7392"/>
              </a:buCl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217730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3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0113" y="1700213"/>
            <a:ext cx="6551612" cy="4465637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7A7392"/>
              </a:buClr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898393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15918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Bullet Point</a:t>
            </a:r>
          </a:p>
          <a:p>
            <a:pPr lvl="2"/>
            <a:r>
              <a:rPr lang="en-US" dirty="0"/>
              <a:t>Third Bullet Point</a:t>
            </a:r>
          </a:p>
          <a:p>
            <a:pPr lvl="3"/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39611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481464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  <a:p>
            <a:pPr lvl="3"/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83522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554760"/>
            <a:ext cx="6515620" cy="453806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2703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1890713"/>
            <a:ext cx="6515621" cy="13661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4221163"/>
            <a:ext cx="6515620" cy="603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5060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663" y="1628799"/>
            <a:ext cx="3816350" cy="44640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0172372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906811"/>
            <a:ext cx="9144000" cy="59511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6258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444420"/>
            <a:ext cx="6552727" cy="608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3200" b="0" i="0" baseline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118225" y="1461052"/>
            <a:ext cx="3025775" cy="53969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461052"/>
            <a:ext cx="3024188" cy="53969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059113" y="1461053"/>
            <a:ext cx="3020316" cy="26505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59113" y="4149725"/>
            <a:ext cx="3020316" cy="2708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5404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444420"/>
            <a:ext cx="6624735" cy="608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3200" b="0" i="0" baseline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041650" y="1461052"/>
            <a:ext cx="3043238" cy="53969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21400" y="1461053"/>
            <a:ext cx="3022599" cy="2650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21400" y="4146550"/>
            <a:ext cx="3022600" cy="2711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8065" y="1461052"/>
            <a:ext cx="238574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08445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42988" y="1916832"/>
            <a:ext cx="7058025" cy="35283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1pPr>
            <a:lvl2pPr marL="6096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2pPr>
            <a:lvl3pPr marL="12192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3pPr>
            <a:lvl4pPr marL="18288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4pPr>
            <a:lvl5pPr marL="24384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042988" y="5661025"/>
            <a:ext cx="7058025" cy="119697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1pPr>
            <a:lvl2pPr marL="6096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2pPr>
            <a:lvl3pPr marL="12192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3pPr>
            <a:lvl4pPr marL="18288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4pPr>
            <a:lvl5pPr marL="24384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5103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5403" y="2852936"/>
            <a:ext cx="4283969" cy="259228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9600"/>
              </a:lnSpc>
              <a:buNone/>
              <a:defRPr sz="13000" b="0" i="0" baseline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096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2192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8288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4384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100%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715395" y="2870014"/>
            <a:ext cx="3601021" cy="25752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1pPr>
            <a:lvl2pPr marL="6096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2pPr>
            <a:lvl3pPr marL="12192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3pPr>
            <a:lvl4pPr marL="18288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4pPr>
            <a:lvl5pPr marL="24384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70980" y="5661025"/>
            <a:ext cx="7129412" cy="64829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1pPr>
            <a:lvl2pPr marL="6096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2pPr>
            <a:lvl3pPr marL="12192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3pPr>
            <a:lvl4pPr marL="18288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4pPr>
            <a:lvl5pPr marL="24384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6048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4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515621" cy="63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827584" y="1557214"/>
            <a:ext cx="6587628" cy="46800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2400"/>
              </a:lnSpc>
              <a:buClr>
                <a:srgbClr val="1A9DAC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2400"/>
              </a:lnSpc>
              <a:buClr>
                <a:srgbClr val="1A9DAC"/>
              </a:buClr>
              <a:buFont typeface="+mj-lt"/>
              <a:buAutoNum type="romanLcPeriod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2400"/>
              </a:lnSpc>
              <a:buClr>
                <a:srgbClr val="1A9DAC"/>
              </a:buClr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8931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A992-DFCE-904F-8CC7-2129EEB21CC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69F6-B5F8-C546-A69D-BE760C43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515621" cy="651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27584" y="1557214"/>
            <a:ext cx="6587628" cy="453608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2400"/>
              </a:lnSpc>
              <a:buClr>
                <a:srgbClr val="1A9DAC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2400"/>
              </a:lnSpc>
              <a:buClr>
                <a:srgbClr val="1A9DAC"/>
              </a:buClr>
              <a:buFont typeface="Courier New"/>
              <a:buChar char="o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2400"/>
              </a:lnSpc>
              <a:buClr>
                <a:srgbClr val="1A9DAC"/>
              </a:buClr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691223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3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827584" y="1557214"/>
            <a:ext cx="6587628" cy="46800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2400"/>
              </a:lnSpc>
              <a:buClr>
                <a:srgbClr val="1A9DAC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2400"/>
              </a:lnSpc>
              <a:buClr>
                <a:srgbClr val="1A9DAC"/>
              </a:buClr>
              <a:buFont typeface="+mj-lt"/>
              <a:buAutoNum type="romanLcPeriod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2400"/>
              </a:lnSpc>
              <a:buClr>
                <a:srgbClr val="1A9DAC"/>
              </a:buClr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860688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6227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6824" y="1584000"/>
            <a:ext cx="3260351" cy="452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latin typeface="Tahoma" charset="0"/>
                <a:ea typeface="Tahoma" charset="0"/>
                <a:cs typeface="Tahoma" charset="0"/>
              </a:defRPr>
            </a:lvl1pPr>
            <a:lvl2pPr marL="0" indent="-180000">
              <a:lnSpc>
                <a:spcPts val="1800"/>
              </a:lnSpc>
              <a:buClr>
                <a:srgbClr val="1A9DAC"/>
              </a:buClr>
              <a:buFont typeface="Arial" charset="0"/>
              <a:buChar char="•"/>
              <a:defRPr sz="1400">
                <a:latin typeface="Tahoma" charset="0"/>
                <a:ea typeface="Tahoma" charset="0"/>
                <a:cs typeface="Tahoma" charset="0"/>
              </a:defRPr>
            </a:lvl2pPr>
            <a:lvl3pPr marL="540000" indent="-180000">
              <a:lnSpc>
                <a:spcPts val="1800"/>
              </a:lnSpc>
              <a:buClr>
                <a:srgbClr val="1A9DAC"/>
              </a:buClr>
              <a:buFont typeface="Courier New" charset="0"/>
              <a:buChar char="o"/>
              <a:defRPr sz="1400"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1800"/>
              </a:lnSpc>
              <a:buClr>
                <a:srgbClr val="1A9DAC"/>
              </a:buCl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191969" y="1584000"/>
            <a:ext cx="3260351" cy="452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latin typeface="Tahoma" charset="0"/>
                <a:ea typeface="Tahoma" charset="0"/>
                <a:cs typeface="Tahoma" charset="0"/>
              </a:defRPr>
            </a:lvl1pPr>
            <a:lvl2pPr marL="0" indent="-180000">
              <a:lnSpc>
                <a:spcPts val="1800"/>
              </a:lnSpc>
              <a:buClr>
                <a:srgbClr val="1A9DAC"/>
              </a:buClr>
              <a:buFont typeface="Arial" charset="0"/>
              <a:buChar char="•"/>
              <a:defRPr sz="1400">
                <a:latin typeface="Tahoma" charset="0"/>
                <a:ea typeface="Tahoma" charset="0"/>
                <a:cs typeface="Tahoma" charset="0"/>
              </a:defRPr>
            </a:lvl2pPr>
            <a:lvl3pPr marL="540000" indent="-180000">
              <a:lnSpc>
                <a:spcPts val="1800"/>
              </a:lnSpc>
              <a:buClr>
                <a:srgbClr val="1A9DAC"/>
              </a:buClr>
              <a:buFont typeface="Courier New" charset="0"/>
              <a:buChar char="o"/>
              <a:defRPr sz="1400"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1800"/>
              </a:lnSpc>
              <a:buClr>
                <a:srgbClr val="1A9DAC"/>
              </a:buCl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7645515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481464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6400" y="1584148"/>
            <a:ext cx="3260775" cy="4581156"/>
          </a:xfrm>
          <a:prstGeom prst="rect">
            <a:avLst/>
          </a:prstGeom>
        </p:spPr>
        <p:txBody>
          <a:bodyPr numCol="1" spcCol="216000"/>
          <a:lstStyle>
            <a:lvl1pPr marL="0" indent="0">
              <a:lnSpc>
                <a:spcPts val="1800"/>
              </a:lnSpc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1800"/>
              </a:lnSpc>
              <a:buClr>
                <a:srgbClr val="1A9DAC"/>
              </a:buClr>
              <a:buFont typeface="+mj-lt"/>
              <a:buAutoNum type="arabi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1800"/>
              </a:lnSpc>
              <a:buClr>
                <a:srgbClr val="1A9DAC"/>
              </a:buClr>
              <a:buFont typeface="+mj-lt"/>
              <a:buAutoNum type="romanL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1800"/>
              </a:lnSpc>
              <a:buClr>
                <a:srgbClr val="1A9DAC"/>
              </a:buClr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179073" y="1584148"/>
            <a:ext cx="3260775" cy="4581156"/>
          </a:xfrm>
          <a:prstGeom prst="rect">
            <a:avLst/>
          </a:prstGeom>
        </p:spPr>
        <p:txBody>
          <a:bodyPr numCol="1" spcCol="216000"/>
          <a:lstStyle>
            <a:lvl1pPr marL="0" indent="0">
              <a:lnSpc>
                <a:spcPts val="1800"/>
              </a:lnSpc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1800"/>
              </a:lnSpc>
              <a:buClr>
                <a:srgbClr val="1A9DAC"/>
              </a:buClr>
              <a:buFont typeface="+mj-lt"/>
              <a:buAutoNum type="arabi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1800"/>
              </a:lnSpc>
              <a:buClr>
                <a:srgbClr val="1A9DAC"/>
              </a:buClr>
              <a:buFont typeface="+mj-lt"/>
              <a:buAutoNum type="romanL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1800"/>
              </a:lnSpc>
              <a:buClr>
                <a:srgbClr val="1A9DAC"/>
              </a:buClr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177651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554760"/>
            <a:ext cx="6515620" cy="453806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753494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663" y="1628799"/>
            <a:ext cx="3816350" cy="44640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286117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 spd="slow">
    <p:fade/>
  </p:transition>
  <p:txStyles>
    <p:titleStyle>
      <a:lvl1pPr algn="ctr" defTabSz="606425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25" indent="-4540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25" indent="-3778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8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4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0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6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</p:sldLayoutIdLst>
  <p:transition spd="slow">
    <p:fade/>
  </p:transition>
  <p:txStyles>
    <p:titleStyle>
      <a:lvl1pPr algn="ctr" defTabSz="606425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25" indent="-4540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25" indent="-3778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8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4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0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cid:image001.png@01D259FB.E6BE9A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cid:image001.png@01D259FB.E6BE9A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cid:image001.png@01D259FB.E6BE9A0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ea typeface="ＭＳ Ｐゴシック" charset="-128"/>
              </a:rPr>
              <a:t>Welcome to UWE Bristol</a:t>
            </a:r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16"/>
          </p:nvPr>
        </p:nvSpPr>
        <p:spPr bwMode="auto">
          <a:xfrm>
            <a:off x="2340880" y="3505624"/>
            <a:ext cx="5111440" cy="53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Professor Amanda Coffey</a:t>
            </a:r>
          </a:p>
          <a:p>
            <a:pPr eaLnBrk="1" hangingPunct="1"/>
            <a:r>
              <a:rPr lang="en-US" altLang="en-US" dirty="0"/>
              <a:t>Deputy Vice-Chancellor and Provost</a:t>
            </a:r>
          </a:p>
          <a:p>
            <a:pPr eaLnBrk="1" hangingPunct="1"/>
            <a:endParaRPr lang="en-US" altLang="en-US" b="0" dirty="0"/>
          </a:p>
          <a:p>
            <a:pPr eaLnBrk="1" hangingPunct="1"/>
            <a:endParaRPr lang="en-US" altLang="en-US" b="0" dirty="0"/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7182953" y="5256038"/>
            <a:ext cx="1219139" cy="432048"/>
          </a:xfrm>
        </p:spPr>
        <p:txBody>
          <a:bodyPr/>
          <a:lstStyle/>
          <a:p>
            <a:r>
              <a:rPr lang="en-US" dirty="0"/>
              <a:t>January 2022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2600" y="4437112"/>
            <a:ext cx="817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UWE Bristol transforms futures: powering the future workforce, supporting local economic prosperity, shaping the health and sustainability of our communities and creating solutions to global challenges.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FDB14-59A2-0248-BC79-2057884E3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8787"/>
            <a:ext cx="9144000" cy="3062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9CE468-5C29-4CA8-971B-8910CD251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6187"/>
            <a:ext cx="9144000" cy="30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37D39A-807B-8D4A-9C21-D5FD4E809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616" y="908720"/>
            <a:ext cx="7632849" cy="805750"/>
          </a:xfrm>
        </p:spPr>
        <p:txBody>
          <a:bodyPr/>
          <a:lstStyle/>
          <a:p>
            <a:r>
              <a:rPr lang="en-GB" dirty="0">
                <a:solidFill>
                  <a:srgbClr val="A199CA"/>
                </a:solidFill>
              </a:rPr>
              <a:t>Strategy 2030 </a:t>
            </a:r>
            <a:r>
              <a:rPr lang="en-GB" sz="2800" dirty="0">
                <a:solidFill>
                  <a:srgbClr val="A199CA"/>
                </a:solidFill>
              </a:rPr>
              <a:t>Transforming Futures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80E24-C06B-8144-A3D3-7B0AF97BD3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0206" y="1739440"/>
            <a:ext cx="7632849" cy="47138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800" b="1" dirty="0">
                <a:solidFill>
                  <a:schemeClr val="bg1"/>
                </a:solidFill>
              </a:rPr>
              <a:t>Our Values</a:t>
            </a:r>
          </a:p>
          <a:p>
            <a:pPr>
              <a:spcBef>
                <a:spcPts val="0"/>
              </a:spcBef>
            </a:pPr>
            <a:endParaRPr lang="en-GB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b="1" dirty="0">
                <a:solidFill>
                  <a:srgbClr val="A199CA"/>
                </a:solidFill>
              </a:rPr>
              <a:t>Ambitious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We are not afraid to shape, challenge and tackle the big issues, to take the initiative and pave the way.</a:t>
            </a:r>
          </a:p>
          <a:p>
            <a:pPr>
              <a:spcBef>
                <a:spcPts val="0"/>
              </a:spcBef>
            </a:pPr>
            <a:endParaRPr lang="en-GB" sz="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b="1" dirty="0">
                <a:solidFill>
                  <a:srgbClr val="A199CA"/>
                </a:solidFill>
              </a:rPr>
              <a:t>Inclusive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We make UWE Bristol a supportive and inspiring place to learn and work – somewhere where diversity of experience and perspective is encouraged, and learning and research is shared and accessible.</a:t>
            </a:r>
          </a:p>
          <a:p>
            <a:pPr>
              <a:spcBef>
                <a:spcPts val="0"/>
              </a:spcBef>
            </a:pPr>
            <a:endParaRPr lang="en-GB" sz="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b="1" dirty="0">
                <a:solidFill>
                  <a:srgbClr val="A199CA"/>
                </a:solidFill>
              </a:rPr>
              <a:t>Innovative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We create new opportunities for the people who work and study with us. We embrace different ideas and pioneer new and sustainable ways of doing things.</a:t>
            </a:r>
          </a:p>
          <a:p>
            <a:pPr>
              <a:spcBef>
                <a:spcPts val="0"/>
              </a:spcBef>
            </a:pPr>
            <a:endParaRPr lang="en-GB" sz="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b="1" dirty="0">
                <a:solidFill>
                  <a:srgbClr val="A199CA"/>
                </a:solidFill>
              </a:rPr>
              <a:t>Collaborative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We have strong connections locally and globally. We help people and organisations be the best they can, building trust throughout our university community and beyond.</a:t>
            </a:r>
          </a:p>
          <a:p>
            <a:pPr>
              <a:spcBef>
                <a:spcPts val="0"/>
              </a:spcBef>
            </a:pPr>
            <a:endParaRPr lang="en-GB" sz="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b="1" dirty="0">
                <a:solidFill>
                  <a:srgbClr val="A199CA"/>
                </a:solidFill>
              </a:rPr>
              <a:t>Enterprising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We instil a thirst for new knowledge, its creation and application, empowering our students and staff to demonstrate a creative questioning approach, a ‘can-do’ confidence, and ability to navigate uncertainty.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3377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37D39A-807B-8D4A-9C21-D5FD4E809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616" y="908720"/>
            <a:ext cx="7632849" cy="805750"/>
          </a:xfrm>
        </p:spPr>
        <p:txBody>
          <a:bodyPr/>
          <a:lstStyle/>
          <a:p>
            <a:r>
              <a:rPr lang="en-GB" dirty="0">
                <a:solidFill>
                  <a:srgbClr val="A199CA"/>
                </a:solidFill>
              </a:rPr>
              <a:t>Strategy 2030 </a:t>
            </a:r>
            <a:r>
              <a:rPr lang="en-GB" sz="2800" dirty="0">
                <a:solidFill>
                  <a:srgbClr val="A199CA"/>
                </a:solidFill>
              </a:rPr>
              <a:t>Transforming Futures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80E24-C06B-8144-A3D3-7B0AF97BD3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0206" y="1739440"/>
            <a:ext cx="7632849" cy="4713896"/>
          </a:xfrm>
        </p:spPr>
        <p:txBody>
          <a:bodyPr/>
          <a:lstStyle/>
          <a:p>
            <a:endParaRPr lang="en-GB" b="1" dirty="0">
              <a:solidFill>
                <a:srgbClr val="7A7392"/>
              </a:solidFill>
            </a:endParaRPr>
          </a:p>
          <a:p>
            <a:r>
              <a:rPr lang="en-GB" sz="2000" b="1" dirty="0">
                <a:solidFill>
                  <a:srgbClr val="7A7392"/>
                </a:solidFill>
              </a:rPr>
              <a:t>Our Purpose</a:t>
            </a:r>
            <a:r>
              <a:rPr lang="en-GB" sz="2000" dirty="0">
                <a:solidFill>
                  <a:srgbClr val="7A7392"/>
                </a:solidFill>
              </a:rPr>
              <a:t> – solving future challenges through outstanding learning, research and a culture of enterprise</a:t>
            </a:r>
          </a:p>
          <a:p>
            <a:endParaRPr lang="en-GB" sz="2000" dirty="0">
              <a:solidFill>
                <a:srgbClr val="7A7392"/>
              </a:solidFill>
            </a:endParaRPr>
          </a:p>
          <a:p>
            <a:r>
              <a:rPr lang="en-GB" sz="2000" b="1" dirty="0">
                <a:solidFill>
                  <a:srgbClr val="7A7392"/>
                </a:solidFill>
              </a:rPr>
              <a:t>Our People </a:t>
            </a:r>
            <a:r>
              <a:rPr lang="en-GB" sz="2000" dirty="0">
                <a:solidFill>
                  <a:srgbClr val="7A7392"/>
                </a:solidFill>
              </a:rPr>
              <a:t>– creating opportunities to thrive and flourish</a:t>
            </a:r>
          </a:p>
          <a:p>
            <a:endParaRPr lang="en-GB" sz="2000" dirty="0">
              <a:solidFill>
                <a:srgbClr val="7A7392"/>
              </a:solidFill>
            </a:endParaRPr>
          </a:p>
          <a:p>
            <a:r>
              <a:rPr lang="en-GB" sz="2000" b="1" dirty="0">
                <a:solidFill>
                  <a:srgbClr val="7A7392"/>
                </a:solidFill>
              </a:rPr>
              <a:t>Our Place </a:t>
            </a:r>
            <a:r>
              <a:rPr lang="en-GB" sz="2000" dirty="0">
                <a:solidFill>
                  <a:srgbClr val="7A7392"/>
                </a:solidFill>
              </a:rPr>
              <a:t>– creating an inspiring local and global gateway to the future</a:t>
            </a:r>
            <a:r>
              <a:rPr lang="en-GB" sz="2000" b="1" dirty="0">
                <a:solidFill>
                  <a:srgbClr val="7A7392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4741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20443"/>
            <a:ext cx="8229600" cy="34047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4 Faculties :	Business &amp; Law (FBL) </a:t>
            </a: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</a:t>
            </a:r>
            <a:r>
              <a:rPr lang="en-GB" sz="1603" dirty="0">
                <a:solidFill>
                  <a:schemeClr val="bg1"/>
                </a:solidFill>
              </a:rPr>
              <a:t>Bristol Business School,  Law, Bristol Institute of Legal Practice</a:t>
            </a:r>
            <a:endParaRPr lang="en-GB" sz="2405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Environment &amp; Technology (FET)</a:t>
            </a: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</a:t>
            </a:r>
            <a:r>
              <a:rPr lang="en-GB" sz="1503" dirty="0">
                <a:solidFill>
                  <a:schemeClr val="bg1"/>
                </a:solidFill>
              </a:rPr>
              <a:t>Engineering, Design &amp; Mathematics, Architecture &amp; Built Environment, Geography 							&amp; Environmental Management, Computer Science &amp; Creative Technologies</a:t>
            </a:r>
            <a:endParaRPr lang="en-GB" sz="2405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Health &amp; Applied Sciences (HAS)</a:t>
            </a: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</a:t>
            </a:r>
            <a:r>
              <a:rPr lang="en-GB" sz="1503" dirty="0">
                <a:solidFill>
                  <a:schemeClr val="bg1"/>
                </a:solidFill>
              </a:rPr>
              <a:t>Allied Health Professions, Health &amp; Social Sciences, Nursing &amp; Midwifery, Biological, Biomedical 					Analytical Sciences</a:t>
            </a:r>
            <a:r>
              <a:rPr lang="en-GB" sz="2405" dirty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Arts, Creative Industries &amp; Education (ACE)</a:t>
            </a: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</a:t>
            </a:r>
            <a:r>
              <a:rPr lang="en-GB" sz="1503" dirty="0">
                <a:solidFill>
                  <a:schemeClr val="bg1"/>
                </a:solidFill>
              </a:rPr>
              <a:t>Art &amp; Design, Arts &amp; Cultural Industries, Film &amp; Journalism, Education</a:t>
            </a:r>
            <a:endParaRPr lang="en-GB" sz="2405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Led by Executive Deans/PVCs</a:t>
            </a: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Supported by Associate Deans, Academic Directors, Heads of Department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056094"/>
            <a:ext cx="8229600" cy="664348"/>
          </a:xfrm>
        </p:spPr>
        <p:txBody>
          <a:bodyPr anchor="t">
            <a:normAutofit fontScale="90000"/>
          </a:bodyPr>
          <a:lstStyle/>
          <a:p>
            <a:r>
              <a:rPr lang="en-GB" sz="4008" dirty="0">
                <a:solidFill>
                  <a:schemeClr val="bg1"/>
                </a:solidFill>
              </a:rPr>
              <a:t>University Structures – Faculties</a:t>
            </a:r>
            <a:br>
              <a:rPr lang="en-GB" sz="4008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74346" y="346322"/>
            <a:ext cx="8212455" cy="662964"/>
          </a:xfrm>
        </p:spPr>
        <p:txBody>
          <a:bodyPr anchor="t">
            <a:noAutofit/>
          </a:bodyPr>
          <a:lstStyle>
            <a:lvl1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55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10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664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218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</a:rPr>
              <a:t>Current University Structures – Faculties</a:t>
            </a:r>
            <a:b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</a:rPr>
            </a:br>
            <a:endParaRPr lang="en-GB" sz="3600" dirty="0">
              <a:solidFill>
                <a:srgbClr val="1A9DAC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1" y="1340768"/>
            <a:ext cx="8212455" cy="5328592"/>
          </a:xfrm>
        </p:spPr>
        <p:txBody>
          <a:bodyPr>
            <a:noAutofit/>
          </a:bodyPr>
          <a:lstStyle>
            <a:lvl1pPr marL="454025" indent="-4540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87425" indent="-3778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8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4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400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marL="0" indent="0">
              <a:buFont typeface="Arial" charset="0"/>
              <a:buNone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Business &amp; Law (FBL) </a:t>
            </a:r>
          </a:p>
          <a:p>
            <a:pPr marL="0" indent="0">
              <a:buFont typeface="Arial" charset="0"/>
              <a:buNone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Bristol Business School; Bristol Law School</a:t>
            </a:r>
          </a:p>
          <a:p>
            <a:pPr marL="0" indent="0">
              <a:buFont typeface="Arial" charset="0"/>
              <a:buNone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pPr marL="0" indent="0">
              <a:buFont typeface="Arial" charset="0"/>
              <a:buNone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 &amp; Technology (FET)</a:t>
            </a:r>
          </a:p>
          <a:p>
            <a:pPr marL="0" indent="0">
              <a:buFont typeface="Arial" charset="0"/>
              <a:buNone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Engineering, Design &amp; Mathematics; Architecture &amp; Built Environment, 		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Computer Science 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Creative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Technologies</a:t>
            </a:r>
          </a:p>
          <a:p>
            <a:pPr marL="0" indent="0">
              <a:buFont typeface="Arial" charset="0"/>
              <a:buNone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</a:t>
            </a:r>
          </a:p>
          <a:p>
            <a:pPr marL="0" indent="0">
              <a:buFont typeface="Arial" charset="0"/>
              <a:buNone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&amp; Applied Sciences (HAS)</a:t>
            </a:r>
          </a:p>
          <a:p>
            <a:pPr marL="0" indent="0">
              <a:buFont typeface="Arial" charset="0"/>
              <a:buNone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School of Health &amp; Social Wellbeing; Social Sciences; Applied Sciences	</a:t>
            </a:r>
          </a:p>
          <a:p>
            <a:pPr marL="0" indent="0">
              <a:buFont typeface="Arial" charset="0"/>
              <a:buNone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marL="0" indent="0">
              <a:buFont typeface="Arial" charset="0"/>
              <a:buNone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Arts, Creative Industries &amp; Education (ACE)</a:t>
            </a:r>
          </a:p>
          <a:p>
            <a:pPr marL="0" indent="0">
              <a:buFont typeface="Arial" charset="0"/>
              <a:buNone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School of Creative and Cultural Industries; School of Art &amp; Design; 			Education and Childhood</a:t>
            </a:r>
          </a:p>
          <a:p>
            <a:pPr marL="0" indent="0">
              <a:buFont typeface="Arial" charset="0"/>
              <a:buNone/>
            </a:pP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pPr marL="0" indent="0">
              <a:buFont typeface="Arial" charset="0"/>
              <a:buNone/>
            </a:pP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4" descr="cid:image001.png@01D1CC87.60811AA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592" y="17050"/>
            <a:ext cx="138539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4309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dirty="0">
                <a:solidFill>
                  <a:schemeClr val="bg1"/>
                </a:solidFill>
              </a:rPr>
            </a:br>
            <a:endParaRPr lang="en-GB" sz="2806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/>
            <a:r>
              <a:rPr lang="en-GB" b="1" dirty="0">
                <a:solidFill>
                  <a:schemeClr val="bg1"/>
                </a:solidFill>
              </a:rPr>
              <a:t>Centralised support </a:t>
            </a: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Faculty facing</a:t>
            </a: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Main Contacts : Academic Services </a:t>
            </a:r>
          </a:p>
          <a:p>
            <a:pPr lvl="2"/>
            <a:r>
              <a:rPr lang="en-GB" b="1" dirty="0">
                <a:solidFill>
                  <a:schemeClr val="bg1"/>
                </a:solidFill>
              </a:rPr>
              <a:t>Student Administration Team (papers, boards, visit arrangements)</a:t>
            </a:r>
          </a:p>
          <a:p>
            <a:pPr lvl="2"/>
            <a:r>
              <a:rPr lang="en-GB" b="1" dirty="0">
                <a:solidFill>
                  <a:schemeClr val="bg1"/>
                </a:solidFill>
              </a:rPr>
              <a:t>Learning &amp; Teaching Enhancement Team – External Examining (contracts, reports)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6248" y="149017"/>
            <a:ext cx="8212455" cy="990583"/>
          </a:xfrm>
        </p:spPr>
        <p:txBody>
          <a:bodyPr>
            <a:noAutofit/>
          </a:bodyPr>
          <a:lstStyle>
            <a:lvl1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55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10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664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218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b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</a:rPr>
            </a:br>
            <a: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</a:rPr>
              <a:t>Professional Services</a:t>
            </a:r>
            <a:br>
              <a:rPr lang="en-GB" sz="3600" b="1" dirty="0">
                <a:solidFill>
                  <a:srgbClr val="1A9DAC"/>
                </a:solidFill>
                <a:latin typeface="Georgia" panose="02040502050405020303" pitchFamily="18" charset="0"/>
              </a:rPr>
            </a:br>
            <a:endParaRPr lang="en-GB" sz="3600" dirty="0">
              <a:solidFill>
                <a:srgbClr val="1A9DAC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6248" y="1484784"/>
            <a:ext cx="8212455" cy="4320480"/>
          </a:xfrm>
        </p:spPr>
        <p:txBody>
          <a:bodyPr>
            <a:noAutofit/>
          </a:bodyPr>
          <a:lstStyle>
            <a:lvl1pPr marL="454025" indent="-4540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87425" indent="-3778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8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4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400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Centralised support with faculty facing teams Main Contacts : </a:t>
            </a:r>
          </a:p>
          <a:p>
            <a:pPr lvl="2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and Academic Services </a:t>
            </a:r>
          </a:p>
          <a:p>
            <a:pPr lvl="3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Administration Team - assessment, coursework submission, field and award boards, visit arrangements</a:t>
            </a:r>
          </a:p>
          <a:p>
            <a:pPr lvl="3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&amp; Teaching Enhancement Team – external examining, accreditations, module and programme review, change and approval.</a:t>
            </a:r>
          </a:p>
          <a:p>
            <a:pPr lvl="2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Library, Careers and Inclusivity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Library services, reading lists, academic skills support, Peer Assisted Learning, careers and employability services and student research support.</a:t>
            </a:r>
          </a:p>
          <a:p>
            <a:pPr lvl="2"/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4" descr="cid:image001.png@01D1CC87.60811AA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"/>
            <a:ext cx="138539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4887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1056094"/>
            <a:ext cx="8229600" cy="1072605"/>
          </a:xfrm>
        </p:spPr>
        <p:txBody>
          <a:bodyPr anchor="t">
            <a:noAutofit/>
          </a:bodyPr>
          <a:lstStyle/>
          <a:p>
            <a:r>
              <a:rPr lang="en-GB" sz="3207" dirty="0">
                <a:solidFill>
                  <a:schemeClr val="bg1"/>
                </a:solidFill>
              </a:rPr>
              <a:t>Quality Management &amp; Enhancement Framework (QMEF)</a:t>
            </a:r>
            <a:br>
              <a:rPr lang="en-GB" sz="3207" dirty="0">
                <a:solidFill>
                  <a:schemeClr val="bg1"/>
                </a:solidFill>
              </a:rPr>
            </a:br>
            <a:endParaRPr lang="en-GB" sz="3207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534114"/>
            <a:ext cx="3888432" cy="4598999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Flexible and strategic risk based approach to developing UWE curriculum</a:t>
            </a:r>
          </a:p>
          <a:p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Covers curriculum design, improvement and review</a:t>
            </a:r>
          </a:p>
          <a:p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Develops shared understanding of  what a UWE Degree “looks like” through shared guiding principles</a:t>
            </a:r>
          </a:p>
          <a:p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Supported by a Continuous Improvement Tool: data, reflection, review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1" y="331083"/>
            <a:ext cx="8212455" cy="1070370"/>
          </a:xfrm>
        </p:spPr>
        <p:txBody>
          <a:bodyPr anchor="t">
            <a:noAutofit/>
          </a:bodyPr>
          <a:lstStyle>
            <a:lvl1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55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10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664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218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Enhancement Framework</a:t>
            </a:r>
            <a:b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600" dirty="0">
              <a:solidFill>
                <a:srgbClr val="1A9DAC"/>
              </a:solidFill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4" descr="cid:image001.png@01D1CC87.60811AA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48" y="1"/>
            <a:ext cx="138539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34114"/>
            <a:ext cx="5509441" cy="42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466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Ready and able graduates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827584" y="1356722"/>
            <a:ext cx="6587628" cy="4680098"/>
          </a:xfrm>
        </p:spPr>
        <p:txBody>
          <a:bodyPr/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 7,000 skilled graduates annually; half stay in the South West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 400 Applied Scientists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 500 Architects and Planners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 300 Artists and Designers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 1,400 Business, Finance and Economic specialists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 300 Computer specialists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 300 Engineers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 1,400 Health Professionals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 400 Law graduates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 500 Teachers and Education specialists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5775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B1E3CEB7198242AD2D4C41B48B8C19" ma:contentTypeVersion="11" ma:contentTypeDescription="Create a new document." ma:contentTypeScope="" ma:versionID="7eebd9e5e81de2cbad1a6b32af85db81">
  <xsd:schema xmlns:xsd="http://www.w3.org/2001/XMLSchema" xmlns:xs="http://www.w3.org/2001/XMLSchema" xmlns:p="http://schemas.microsoft.com/office/2006/metadata/properties" xmlns:ns3="6dd8038a-96d0-44a5-b2b6-b2258811ff72" xmlns:ns4="5c8e93e2-952e-47ad-bd02-e88586feb0d5" targetNamespace="http://schemas.microsoft.com/office/2006/metadata/properties" ma:root="true" ma:fieldsID="d2f066bfaa5e07c57aeae4299d0bdbc0" ns3:_="" ns4:_="">
    <xsd:import namespace="6dd8038a-96d0-44a5-b2b6-b2258811ff72"/>
    <xsd:import namespace="5c8e93e2-952e-47ad-bd02-e88586feb0d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8038a-96d0-44a5-b2b6-b2258811ff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e93e2-952e-47ad-bd02-e88586feb0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CA7FAC-517E-4A78-A977-5A96ED3F04F1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6dd8038a-96d0-44a5-b2b6-b2258811ff72"/>
    <ds:schemaRef ds:uri="http://schemas.openxmlformats.org/package/2006/metadata/core-properties"/>
    <ds:schemaRef ds:uri="5c8e93e2-952e-47ad-bd02-e88586feb0d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0CDE72-884B-4EF1-9E60-6FB71050A3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d8038a-96d0-44a5-b2b6-b2258811ff72"/>
    <ds:schemaRef ds:uri="5c8e93e2-952e-47ad-bd02-e88586feb0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FB1A7E-A32B-4825-9D7A-CEC29144BB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new template SUNSHINE YELLOW with UWE logo bottom STANDARD</Template>
  <TotalTime>1596</TotalTime>
  <Words>804</Words>
  <Application>Microsoft Office PowerPoint</Application>
  <PresentationFormat>On-screen Show (4:3)</PresentationFormat>
  <Paragraphs>98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Courier New</vt:lpstr>
      <vt:lpstr>Georgia</vt:lpstr>
      <vt:lpstr>Open Sans</vt:lpstr>
      <vt:lpstr>Tahoma</vt:lpstr>
      <vt:lpstr>Wingdings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University Structures – Faculties </vt:lpstr>
      <vt:lpstr> </vt:lpstr>
      <vt:lpstr>Quality Management &amp; Enhancement Framework (QMEF)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Susan Godfrey</cp:lastModifiedBy>
  <cp:revision>90</cp:revision>
  <cp:lastPrinted>2019-01-08T14:55:26Z</cp:lastPrinted>
  <dcterms:created xsi:type="dcterms:W3CDTF">2016-04-27T08:32:31Z</dcterms:created>
  <dcterms:modified xsi:type="dcterms:W3CDTF">2022-01-17T12:59:37Z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0x01010017B1E3CEB7198242AD2D4C41B48B8C19</vt:lpwstr>
  </property>
</Properties>
</file>